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  <p:sldMasterId id="214748367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Inter"/>
      <p:regular r:id="rId17"/>
      <p:bold r:id="rId18"/>
      <p:italic r:id="rId19"/>
      <p:boldItalic r:id="rId20"/>
    </p:embeddedFont>
    <p:embeddedFont>
      <p:font typeface="Bebas Neue"/>
      <p:regular r:id="rId21"/>
    </p:embeddedFont>
    <p:embeddedFont>
      <p:font typeface="Manrope"/>
      <p:regular r:id="rId22"/>
      <p:bold r:id="rId23"/>
    </p:embeddedFont>
    <p:embeddedFont>
      <p:font typeface="Manrope Medium"/>
      <p:regular r:id="rId24"/>
      <p:bold r:id="rId25"/>
    </p:embeddedFont>
    <p:embeddedFont>
      <p:font typeface="Inter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boldItalic.fntdata"/><Relationship Id="rId22" Type="http://schemas.openxmlformats.org/officeDocument/2006/relationships/font" Target="fonts/Manrope-regular.fntdata"/><Relationship Id="rId21" Type="http://schemas.openxmlformats.org/officeDocument/2006/relationships/font" Target="fonts/BebasNeue-regular.fntdata"/><Relationship Id="rId24" Type="http://schemas.openxmlformats.org/officeDocument/2006/relationships/font" Target="fonts/ManropeMedium-regular.fntdata"/><Relationship Id="rId23" Type="http://schemas.openxmlformats.org/officeDocument/2006/relationships/font" Target="fonts/Manrope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InterMedium-regular.fntdata"/><Relationship Id="rId25" Type="http://schemas.openxmlformats.org/officeDocument/2006/relationships/font" Target="fonts/ManropeMedium-bold.fntdata"/><Relationship Id="rId28" Type="http://schemas.openxmlformats.org/officeDocument/2006/relationships/font" Target="fonts/InterMedium-italic.fntdata"/><Relationship Id="rId27" Type="http://schemas.openxmlformats.org/officeDocument/2006/relationships/font" Target="fonts/Inter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Inter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Inter-regular.fntdata"/><Relationship Id="rId16" Type="http://schemas.openxmlformats.org/officeDocument/2006/relationships/slide" Target="slides/slide10.xml"/><Relationship Id="rId19" Type="http://schemas.openxmlformats.org/officeDocument/2006/relationships/font" Target="fonts/Inter-italic.fntdata"/><Relationship Id="rId18" Type="http://schemas.openxmlformats.org/officeDocument/2006/relationships/font" Target="fonts/Inter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SLIDES_API176403174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SLIDES_API176403174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SLIDES_API176403174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SLIDES_API176403174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SLIDES_API176403174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SLIDES_API176403174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SLIDES_API176403174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SLIDES_API176403174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SLIDES_API176403174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SLIDES_API176403174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SLIDES_API176403174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SLIDES_API176403174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SLIDES_API1764031740_4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SLIDES_API176403174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SLIDES_API1764031740_5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SLIDES_API1764031740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SLIDES_API176403174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SLIDES_API176403174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SLIDES_API176403174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SLIDES_API176403174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Sans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570225" y="1545450"/>
            <a:ext cx="5601900" cy="20526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914400" y="4120125"/>
            <a:ext cx="4680900" cy="4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914400" y="3502125"/>
            <a:ext cx="4680900" cy="45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 Medium"/>
              <a:buNone/>
              <a:defRPr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Inter Medium"/>
              <a:buNone/>
              <a:defRPr sz="1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76">
          <p15:clr>
            <a:srgbClr val="E46962"/>
          </p15:clr>
        </p15:guide>
        <p15:guide id="2" pos="5184">
          <p15:clr>
            <a:srgbClr val="E46962"/>
          </p15:clr>
        </p15:guide>
        <p15:guide id="3" orient="horz" pos="2880">
          <p15:clr>
            <a:srgbClr val="E46962"/>
          </p15:clr>
        </p15:guide>
        <p15:guide id="4" pos="3888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224550" y="504188"/>
            <a:ext cx="7782900" cy="687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224550" y="1297900"/>
            <a:ext cx="5942400" cy="32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234450" y="356200"/>
            <a:ext cx="54819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457200" y="1791950"/>
            <a:ext cx="5259000" cy="27903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>
              <a:spcBef>
                <a:spcPts val="1500"/>
              </a:spcBef>
              <a:spcAft>
                <a:spcPts val="15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17"/>
          <p:cNvSpPr/>
          <p:nvPr>
            <p:ph idx="2" type="pic"/>
          </p:nvPr>
        </p:nvSpPr>
        <p:spPr>
          <a:xfrm>
            <a:off x="6173525" y="-13300"/>
            <a:ext cx="2970600" cy="5156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2">
  <p:cSld name="TITLE_AND_BODY_2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idx="1" type="body"/>
          </p:nvPr>
        </p:nvSpPr>
        <p:spPr>
          <a:xfrm>
            <a:off x="457200" y="1293450"/>
            <a:ext cx="5259000" cy="32889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>
              <a:spcBef>
                <a:spcPts val="15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>
              <a:spcBef>
                <a:spcPts val="1500"/>
              </a:spcBef>
              <a:spcAft>
                <a:spcPts val="15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8"/>
          <p:cNvSpPr/>
          <p:nvPr>
            <p:ph idx="2" type="pic"/>
          </p:nvPr>
        </p:nvSpPr>
        <p:spPr>
          <a:xfrm>
            <a:off x="6173525" y="-13300"/>
            <a:ext cx="2970600" cy="51567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8"/>
          <p:cNvSpPr txBox="1"/>
          <p:nvPr>
            <p:ph type="title"/>
          </p:nvPr>
        </p:nvSpPr>
        <p:spPr>
          <a:xfrm>
            <a:off x="457200" y="537750"/>
            <a:ext cx="5603400" cy="755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457200" y="1827475"/>
            <a:ext cx="2280600" cy="2754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9"/>
          <p:cNvSpPr txBox="1"/>
          <p:nvPr>
            <p:ph type="title"/>
          </p:nvPr>
        </p:nvSpPr>
        <p:spPr>
          <a:xfrm>
            <a:off x="457200" y="537750"/>
            <a:ext cx="5603400" cy="755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2" type="body"/>
          </p:nvPr>
        </p:nvSpPr>
        <p:spPr>
          <a:xfrm>
            <a:off x="3195100" y="1827475"/>
            <a:ext cx="2280600" cy="2754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3" type="body"/>
          </p:nvPr>
        </p:nvSpPr>
        <p:spPr>
          <a:xfrm>
            <a:off x="5933000" y="1827475"/>
            <a:ext cx="2280600" cy="27549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82" name="Google Shape;82;p19"/>
          <p:cNvSpPr txBox="1"/>
          <p:nvPr>
            <p:ph idx="4" type="subTitle"/>
          </p:nvPr>
        </p:nvSpPr>
        <p:spPr>
          <a:xfrm>
            <a:off x="458525" y="1375575"/>
            <a:ext cx="2280600" cy="425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5" type="subTitle"/>
          </p:nvPr>
        </p:nvSpPr>
        <p:spPr>
          <a:xfrm>
            <a:off x="3195100" y="1375575"/>
            <a:ext cx="2280600" cy="425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4" name="Google Shape;84;p19"/>
          <p:cNvSpPr txBox="1"/>
          <p:nvPr>
            <p:ph idx="6" type="subTitle"/>
          </p:nvPr>
        </p:nvSpPr>
        <p:spPr>
          <a:xfrm>
            <a:off x="5931675" y="1375575"/>
            <a:ext cx="2280600" cy="4254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800"/>
              </a:spcBef>
              <a:spcAft>
                <a:spcPts val="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800"/>
              </a:spcBef>
              <a:spcAft>
                <a:spcPts val="800"/>
              </a:spcAft>
              <a:buSzPts val="1400"/>
              <a:buFont typeface="Inter"/>
              <a:buNone/>
              <a:defRPr b="1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_AND_BODY_1"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910425" y="342900"/>
            <a:ext cx="7921800" cy="4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810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1" sz="2400">
                <a:solidFill>
                  <a:schemeClr val="lt1"/>
                </a:solidFill>
              </a:defRPr>
            </a:lvl1pPr>
            <a:lvl2pPr indent="-381000" lvl="1" marL="91440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1" sz="2400">
                <a:solidFill>
                  <a:schemeClr val="lt1"/>
                </a:solidFill>
              </a:defRPr>
            </a:lvl2pPr>
            <a:lvl3pPr indent="-381000" lvl="2" marL="137160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1" sz="2400">
                <a:solidFill>
                  <a:schemeClr val="lt1"/>
                </a:solidFill>
              </a:defRPr>
            </a:lvl3pPr>
            <a:lvl4pPr indent="-381000" lvl="3" marL="182880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1" sz="2400">
                <a:solidFill>
                  <a:schemeClr val="lt1"/>
                </a:solidFill>
              </a:defRPr>
            </a:lvl4pPr>
            <a:lvl5pPr indent="-381000" lvl="4" marL="228600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1" sz="2400">
                <a:solidFill>
                  <a:schemeClr val="lt1"/>
                </a:solidFill>
              </a:defRPr>
            </a:lvl5pPr>
            <a:lvl6pPr indent="-381000" lvl="5" marL="274320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1" sz="2400">
                <a:solidFill>
                  <a:schemeClr val="lt1"/>
                </a:solidFill>
              </a:defRPr>
            </a:lvl6pPr>
            <a:lvl7pPr indent="-381000" lvl="6" marL="320040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1" sz="2400">
                <a:solidFill>
                  <a:schemeClr val="lt1"/>
                </a:solidFill>
              </a:defRPr>
            </a:lvl7pPr>
            <a:lvl8pPr indent="-381000" lvl="7" marL="3657600">
              <a:lnSpc>
                <a:spcPct val="2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b="1" sz="2400">
                <a:solidFill>
                  <a:schemeClr val="lt1"/>
                </a:solidFill>
              </a:defRPr>
            </a:lvl8pPr>
            <a:lvl9pPr indent="-381000" lvl="8" marL="4114800">
              <a:lnSpc>
                <a:spcPct val="2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Char char="•"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>
            <p:ph type="title"/>
          </p:nvPr>
        </p:nvSpPr>
        <p:spPr>
          <a:xfrm>
            <a:off x="224550" y="504188"/>
            <a:ext cx="7782900" cy="687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type="title"/>
          </p:nvPr>
        </p:nvSpPr>
        <p:spPr>
          <a:xfrm>
            <a:off x="224550" y="504188"/>
            <a:ext cx="7782900" cy="6870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457200" y="537750"/>
            <a:ext cx="5603400" cy="755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457200" y="1389600"/>
            <a:ext cx="56034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Font typeface="Inter"/>
              <a:buChar char="•"/>
              <a:defRPr sz="12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Font typeface="Inter"/>
              <a:buChar char="•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Font typeface="Inter"/>
              <a:buChar char="•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Font typeface="Inter"/>
              <a:buChar char="•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Font typeface="Inter"/>
              <a:buChar char="•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Font typeface="Inter"/>
              <a:buChar char="•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Font typeface="Inter"/>
              <a:buChar char="•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Font typeface="Inter"/>
              <a:buChar char="•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Font typeface="Inter"/>
              <a:buChar char="•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/>
          <p:nvPr>
            <p:ph type="title"/>
          </p:nvPr>
        </p:nvSpPr>
        <p:spPr>
          <a:xfrm>
            <a:off x="457200" y="2193900"/>
            <a:ext cx="5603400" cy="755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917050" y="450150"/>
            <a:ext cx="5249700" cy="40908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25"/>
          <p:cNvSpPr txBox="1"/>
          <p:nvPr>
            <p:ph idx="1" type="subTitle"/>
          </p:nvPr>
        </p:nvSpPr>
        <p:spPr>
          <a:xfrm>
            <a:off x="917050" y="3196425"/>
            <a:ext cx="4714200" cy="4518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ter Medium"/>
              <a:buNone/>
              <a:defRPr sz="1600">
                <a:solidFill>
                  <a:schemeClr val="accent6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ter Medium"/>
              <a:buNone/>
              <a:defRPr sz="1600">
                <a:solidFill>
                  <a:schemeClr val="accent6"/>
                </a:solidFill>
                <a:latin typeface="Inter Medium"/>
                <a:ea typeface="Inter Medium"/>
                <a:cs typeface="Inter Medium"/>
                <a:sym typeface="Inter Medium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ter Medium"/>
              <a:buNone/>
              <a:defRPr sz="1600">
                <a:solidFill>
                  <a:schemeClr val="accent6"/>
                </a:solidFill>
                <a:latin typeface="Inter Medium"/>
                <a:ea typeface="Inter Medium"/>
                <a:cs typeface="Inter Medium"/>
                <a:sym typeface="Inter Medium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ter Medium"/>
              <a:buNone/>
              <a:defRPr sz="1600">
                <a:solidFill>
                  <a:schemeClr val="accent6"/>
                </a:solidFill>
                <a:latin typeface="Inter Medium"/>
                <a:ea typeface="Inter Medium"/>
                <a:cs typeface="Inter Medium"/>
                <a:sym typeface="Inter Medium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ter Medium"/>
              <a:buNone/>
              <a:defRPr sz="1600">
                <a:solidFill>
                  <a:schemeClr val="accent6"/>
                </a:solidFill>
                <a:latin typeface="Inter Medium"/>
                <a:ea typeface="Inter Medium"/>
                <a:cs typeface="Inter Medium"/>
                <a:sym typeface="Inter Medium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ter Medium"/>
              <a:buNone/>
              <a:defRPr sz="1600">
                <a:solidFill>
                  <a:schemeClr val="accent6"/>
                </a:solidFill>
                <a:latin typeface="Inter Medium"/>
                <a:ea typeface="Inter Medium"/>
                <a:cs typeface="Inter Medium"/>
                <a:sym typeface="Inter Medium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ter Medium"/>
              <a:buNone/>
              <a:defRPr sz="1600">
                <a:solidFill>
                  <a:schemeClr val="accent6"/>
                </a:solidFill>
                <a:latin typeface="Inter Medium"/>
                <a:ea typeface="Inter Medium"/>
                <a:cs typeface="Inter Medium"/>
                <a:sym typeface="Inter Medium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ter Medium"/>
              <a:buNone/>
              <a:defRPr sz="1600">
                <a:solidFill>
                  <a:schemeClr val="accent6"/>
                </a:solidFill>
                <a:latin typeface="Inter Medium"/>
                <a:ea typeface="Inter Medium"/>
                <a:cs typeface="Inter Medium"/>
                <a:sym typeface="Inter Medium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Inter Medium"/>
              <a:buNone/>
              <a:defRPr sz="1600">
                <a:solidFill>
                  <a:schemeClr val="accent6"/>
                </a:solidFill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0" name="Google Shape;110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115" name="Google Shape;11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0" spcFirstLastPara="1" rIns="0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ctr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ctr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ctr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ctr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ctr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ctr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ctr"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ctr">
              <a:spcBef>
                <a:spcPts val="800"/>
              </a:spcBef>
              <a:spcAft>
                <a:spcPts val="80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3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/>
          <p:nvPr>
            <p:ph idx="1" type="body"/>
          </p:nvPr>
        </p:nvSpPr>
        <p:spPr>
          <a:xfrm>
            <a:off x="457200" y="1293450"/>
            <a:ext cx="82296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indent="-3302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302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indent="-3302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indent="-3302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6pPr>
            <a:lvl7pPr indent="-3302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7pPr>
            <a:lvl8pPr indent="-3302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8pPr>
            <a:lvl9pPr indent="-3302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p30"/>
          <p:cNvSpPr txBox="1"/>
          <p:nvPr>
            <p:ph type="title"/>
          </p:nvPr>
        </p:nvSpPr>
        <p:spPr>
          <a:xfrm>
            <a:off x="457200" y="537750"/>
            <a:ext cx="5603400" cy="755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section-2">
  <p:cSld name="CUSTOM_3_2_1_1_1_1_1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/>
          <p:nvPr>
            <p:ph idx="1" type="body"/>
          </p:nvPr>
        </p:nvSpPr>
        <p:spPr>
          <a:xfrm>
            <a:off x="4572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31"/>
          <p:cNvSpPr txBox="1"/>
          <p:nvPr>
            <p:ph idx="2" type="subTitle"/>
          </p:nvPr>
        </p:nvSpPr>
        <p:spPr>
          <a:xfrm>
            <a:off x="45720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3" type="body"/>
          </p:nvPr>
        </p:nvSpPr>
        <p:spPr>
          <a:xfrm>
            <a:off x="326895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9" name="Google Shape;129;p31"/>
          <p:cNvSpPr txBox="1"/>
          <p:nvPr>
            <p:ph idx="4" type="subTitle"/>
          </p:nvPr>
        </p:nvSpPr>
        <p:spPr>
          <a:xfrm>
            <a:off x="326895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5" type="body"/>
          </p:nvPr>
        </p:nvSpPr>
        <p:spPr>
          <a:xfrm>
            <a:off x="60807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indent="-3048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indent="-304800" lvl="2" marL="1371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indent="-304800" lvl="3" marL="1828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indent="-304800" lvl="5" marL="2743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indent="-304800" lvl="6" marL="3200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indent="-304800" lvl="7" marL="36576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indent="-304800" lvl="8" marL="411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1" name="Google Shape;131;p31"/>
          <p:cNvSpPr txBox="1"/>
          <p:nvPr>
            <p:ph idx="6" type="subTitle"/>
          </p:nvPr>
        </p:nvSpPr>
        <p:spPr>
          <a:xfrm>
            <a:off x="6080700" y="1477250"/>
            <a:ext cx="2606100" cy="531300"/>
          </a:xfrm>
          <a:prstGeom prst="rect">
            <a:avLst/>
          </a:prstGeom>
        </p:spPr>
        <p:txBody>
          <a:bodyPr anchorCtr="0" anchor="t" bIns="91425" lIns="137150" spcFirstLastPara="1" rIns="137150" wrap="square" tIns="182875">
            <a:normAutofit/>
          </a:bodyPr>
          <a:lstStyle>
            <a:lvl1pPr indent="0" lvl="0" marL="0" marR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1"/>
          <p:cNvSpPr txBox="1"/>
          <p:nvPr>
            <p:ph type="title"/>
          </p:nvPr>
        </p:nvSpPr>
        <p:spPr>
          <a:xfrm>
            <a:off x="457200" y="537750"/>
            <a:ext cx="5603400" cy="755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4550" y="504188"/>
            <a:ext cx="7782900" cy="6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rm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ebas Neue"/>
              <a:buNone/>
              <a:defRPr b="1" sz="4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ebas Neue"/>
              <a:buNone/>
              <a:defRPr b="1" sz="4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ebas Neue"/>
              <a:buNone/>
              <a:defRPr b="1" sz="4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ebas Neue"/>
              <a:buNone/>
              <a:defRPr b="1" sz="4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ebas Neue"/>
              <a:buNone/>
              <a:defRPr b="1" sz="4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ebas Neue"/>
              <a:buNone/>
              <a:defRPr b="1" sz="4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ebas Neue"/>
              <a:buNone/>
              <a:defRPr b="1" sz="4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ebas Neue"/>
              <a:buNone/>
              <a:defRPr b="1" sz="4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Bebas Neue"/>
              <a:buNone/>
              <a:defRPr b="1" sz="4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4550" y="1297900"/>
            <a:ext cx="5942400" cy="3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•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indent="-3175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•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indent="-3175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•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indent="-3175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•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indent="-3175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•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indent="-3175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•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indent="-3175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•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indent="-3175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rope"/>
              <a:buChar char="•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indent="-3175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400"/>
              <a:buFont typeface="Manrope"/>
              <a:buChar char="•"/>
              <a:defRPr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cxnSp>
        <p:nvCxnSpPr>
          <p:cNvPr id="53" name="Google Shape;53;p13"/>
          <p:cNvCxnSpPr/>
          <p:nvPr/>
        </p:nvCxnSpPr>
        <p:spPr>
          <a:xfrm>
            <a:off x="224550" y="452900"/>
            <a:ext cx="8694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" name="Google Shape;54;p13"/>
          <p:cNvCxnSpPr/>
          <p:nvPr/>
        </p:nvCxnSpPr>
        <p:spPr>
          <a:xfrm>
            <a:off x="224550" y="4798600"/>
            <a:ext cx="8694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46962"/>
          </p15:clr>
        </p15:guide>
        <p15:guide id="2" orient="horz" pos="57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presentation_title" id="137" name="Google Shape;137;p32"/>
          <p:cNvSpPr txBox="1"/>
          <p:nvPr>
            <p:ph type="ctrTitle"/>
          </p:nvPr>
        </p:nvSpPr>
        <p:spPr>
          <a:xfrm>
            <a:off x="255750" y="1239400"/>
            <a:ext cx="6599700" cy="2920500"/>
          </a:xfrm>
          <a:prstGeom prst="rect">
            <a:avLst/>
          </a:prstGeom>
        </p:spPr>
        <p:txBody>
          <a:bodyPr anchorCtr="0" anchor="ctr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300">
                <a:solidFill>
                  <a:schemeClr val="accent1"/>
                </a:solidFill>
              </a:rPr>
              <a:t>Preparing Your Workforce for AI</a:t>
            </a:r>
            <a:endParaRPr b="1" sz="73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date" id="138" name="Google Shape;138;p32"/>
          <p:cNvSpPr txBox="1"/>
          <p:nvPr>
            <p:ph idx="2" type="subTitle"/>
          </p:nvPr>
        </p:nvSpPr>
        <p:spPr>
          <a:xfrm>
            <a:off x="255750" y="110525"/>
            <a:ext cx="5025000" cy="3429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October 8, 2024</a:t>
            </a:r>
            <a:endParaRPr sz="1100">
              <a:solidFill>
                <a:schemeClr val="accent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39" name="Google Shape;139;p32"/>
          <p:cNvSpPr/>
          <p:nvPr/>
        </p:nvSpPr>
        <p:spPr>
          <a:xfrm>
            <a:off x="7334100" y="3012100"/>
            <a:ext cx="1397400" cy="1479600"/>
          </a:xfrm>
          <a:prstGeom prst="star32">
            <a:avLst>
              <a:gd fmla="val 2670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40" name="Google Shape;1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7250" y="705475"/>
            <a:ext cx="1397400" cy="533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idx="4294967295" type="ctrTitle"/>
          </p:nvPr>
        </p:nvSpPr>
        <p:spPr>
          <a:xfrm>
            <a:off x="220925" y="508675"/>
            <a:ext cx="2414100" cy="13803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      you</a:t>
            </a:r>
            <a:endParaRPr/>
          </a:p>
        </p:txBody>
      </p:sp>
      <p:sp>
        <p:nvSpPr>
          <p:cNvPr id="255" name="Google Shape;255;p41"/>
          <p:cNvSpPr/>
          <p:nvPr/>
        </p:nvSpPr>
        <p:spPr>
          <a:xfrm>
            <a:off x="3873300" y="1831950"/>
            <a:ext cx="1397400" cy="1479600"/>
          </a:xfrm>
          <a:prstGeom prst="star32">
            <a:avLst>
              <a:gd fmla="val 26703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>
            <p:ph idx="4294967295" type="subTitle"/>
          </p:nvPr>
        </p:nvSpPr>
        <p:spPr>
          <a:xfrm>
            <a:off x="240075" y="116200"/>
            <a:ext cx="1918200" cy="3408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Agenda</a:t>
            </a:r>
            <a:endParaRPr b="1" sz="20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agenda_0" id="146" name="Google Shape;146;p33"/>
          <p:cNvSpPr txBox="1"/>
          <p:nvPr/>
        </p:nvSpPr>
        <p:spPr>
          <a:xfrm>
            <a:off x="240075" y="1118850"/>
            <a:ext cx="4908300" cy="29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●"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AI's Impact on the Workplace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●"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Assessing AI Readiness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●"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Developing an AI-Ready Workforce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●"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Optimizing Human-AI Collaboration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●"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Strategic Talent Management in the AI Era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●"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Building a Future-Proof Talent Strategy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●"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Conclusion and Next Steps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7" name="Google Shape;147;p33"/>
          <p:cNvSpPr/>
          <p:nvPr/>
        </p:nvSpPr>
        <p:spPr>
          <a:xfrm>
            <a:off x="921775" y="185950"/>
            <a:ext cx="206700" cy="201300"/>
          </a:xfrm>
          <a:prstGeom prst="star7">
            <a:avLst>
              <a:gd fmla="val 17090" name="adj"/>
              <a:gd fmla="val 102572" name="hf"/>
              <a:gd fmla="val 105210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eader_0" id="152" name="Google Shape;152;p34"/>
          <p:cNvSpPr txBox="1"/>
          <p:nvPr/>
        </p:nvSpPr>
        <p:spPr>
          <a:xfrm>
            <a:off x="232275" y="1473100"/>
            <a:ext cx="204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Definition and Types of AI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1" id="153" name="Google Shape;153;p34"/>
          <p:cNvSpPr txBox="1"/>
          <p:nvPr/>
        </p:nvSpPr>
        <p:spPr>
          <a:xfrm>
            <a:off x="2442420" y="1473100"/>
            <a:ext cx="204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Current and Future Applications</a:t>
            </a:r>
            <a:endParaRPr sz="1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2" id="154" name="Google Shape;154;p34"/>
          <p:cNvSpPr txBox="1"/>
          <p:nvPr/>
        </p:nvSpPr>
        <p:spPr>
          <a:xfrm>
            <a:off x="4652565" y="1473100"/>
            <a:ext cx="204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Statistics on Workforce Exposure</a:t>
            </a:r>
            <a:endParaRPr sz="1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3" id="155" name="Google Shape;155;p34"/>
          <p:cNvSpPr txBox="1"/>
          <p:nvPr/>
        </p:nvSpPr>
        <p:spPr>
          <a:xfrm>
            <a:off x="6862728" y="1473100"/>
            <a:ext cx="204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The Changing Landscape of Work</a:t>
            </a:r>
            <a:endParaRPr sz="1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detail_0" id="156" name="Google Shape;156;p34"/>
          <p:cNvSpPr txBox="1"/>
          <p:nvPr/>
        </p:nvSpPr>
        <p:spPr>
          <a:xfrm>
            <a:off x="232400" y="2297250"/>
            <a:ext cx="2048400" cy="24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Artificial Intelligence (AI) refers to systems that can perform tasks requiring human-like intelligence. Subtypes include Machine Learning (ML), where systems improve with experience, and Generative AI (GenAI), which creates new content such as text and images.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1" id="157" name="Google Shape;157;p34"/>
          <p:cNvSpPr txBox="1"/>
          <p:nvPr/>
        </p:nvSpPr>
        <p:spPr>
          <a:xfrm>
            <a:off x="2442553" y="2297250"/>
            <a:ext cx="2048400" cy="24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Current applications of AI include automation, data analysis, and customer service. Future applications are expected to encompass decision-making support, personalized experiences, and creative tasks.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2" id="158" name="Google Shape;158;p34"/>
          <p:cNvSpPr txBox="1"/>
          <p:nvPr/>
        </p:nvSpPr>
        <p:spPr>
          <a:xfrm>
            <a:off x="4652705" y="2297250"/>
            <a:ext cx="2048400" cy="24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A significant 59% of the global workforce is highly or moderately exposed to Generative AI. In developed economies, 67% of workers face exposure, compared to 57% in emerging economies.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3" id="159" name="Google Shape;159;p34"/>
          <p:cNvSpPr txBox="1"/>
          <p:nvPr/>
        </p:nvSpPr>
        <p:spPr>
          <a:xfrm>
            <a:off x="6862875" y="2297250"/>
            <a:ext cx="2048400" cy="24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AI is reshaping job roles across various industries, leading to increased efficiency and new job creation while presenting challenges such as job displacement and the need for new skills.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title" id="160" name="Google Shape;160;p34"/>
          <p:cNvSpPr txBox="1"/>
          <p:nvPr>
            <p:ph type="title"/>
          </p:nvPr>
        </p:nvSpPr>
        <p:spPr>
          <a:xfrm>
            <a:off x="232400" y="521275"/>
            <a:ext cx="8679000" cy="572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00"/>
              <a:t>AI's Impact on the Workplace</a:t>
            </a:r>
            <a:endParaRPr sz="3000"/>
          </a:p>
        </p:txBody>
      </p:sp>
      <p:sp>
        <p:nvSpPr>
          <p:cNvPr descr="chapter" id="161" name="Google Shape;161;p34"/>
          <p:cNvSpPr txBox="1"/>
          <p:nvPr/>
        </p:nvSpPr>
        <p:spPr>
          <a:xfrm>
            <a:off x="232400" y="155925"/>
            <a:ext cx="423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Understanding AI</a:t>
            </a:r>
            <a:endParaRPr sz="1000">
              <a:solidFill>
                <a:schemeClr val="accent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62" name="Google Shape;162;p34"/>
          <p:cNvSpPr/>
          <p:nvPr/>
        </p:nvSpPr>
        <p:spPr>
          <a:xfrm rot="500247">
            <a:off x="247207" y="1998340"/>
            <a:ext cx="211030" cy="223418"/>
          </a:xfrm>
          <a:prstGeom prst="star8">
            <a:avLst>
              <a:gd fmla="val 173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3" name="Google Shape;163;p34"/>
          <p:cNvSpPr/>
          <p:nvPr/>
        </p:nvSpPr>
        <p:spPr>
          <a:xfrm rot="500247">
            <a:off x="2457357" y="1998340"/>
            <a:ext cx="211030" cy="223418"/>
          </a:xfrm>
          <a:prstGeom prst="star8">
            <a:avLst>
              <a:gd fmla="val 173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4" name="Google Shape;164;p34"/>
          <p:cNvSpPr/>
          <p:nvPr/>
        </p:nvSpPr>
        <p:spPr>
          <a:xfrm rot="500247">
            <a:off x="4667507" y="1998340"/>
            <a:ext cx="211030" cy="223418"/>
          </a:xfrm>
          <a:prstGeom prst="star8">
            <a:avLst>
              <a:gd fmla="val 173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5" name="Google Shape;165;p34"/>
          <p:cNvSpPr/>
          <p:nvPr/>
        </p:nvSpPr>
        <p:spPr>
          <a:xfrm rot="500247">
            <a:off x="6877657" y="1998340"/>
            <a:ext cx="211030" cy="223418"/>
          </a:xfrm>
          <a:prstGeom prst="star8">
            <a:avLst>
              <a:gd fmla="val 173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eader_0" id="170" name="Google Shape;170;p35"/>
          <p:cNvSpPr txBox="1"/>
          <p:nvPr/>
        </p:nvSpPr>
        <p:spPr>
          <a:xfrm>
            <a:off x="232275" y="1473100"/>
            <a:ext cx="246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AI-Integrated Capabilities Assessment</a:t>
            </a:r>
            <a:endParaRPr sz="11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1" id="171" name="Google Shape;171;p35"/>
          <p:cNvSpPr txBox="1"/>
          <p:nvPr/>
        </p:nvSpPr>
        <p:spPr>
          <a:xfrm>
            <a:off x="2893005" y="1473100"/>
            <a:ext cx="246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Self-Assessment Exercise</a:t>
            </a:r>
            <a:endParaRPr sz="11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2" id="172" name="Google Shape;172;p35"/>
          <p:cNvSpPr txBox="1"/>
          <p:nvPr/>
        </p:nvSpPr>
        <p:spPr>
          <a:xfrm>
            <a:off x="5553736" y="1473100"/>
            <a:ext cx="246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Understanding Adoption Differences</a:t>
            </a:r>
            <a:endParaRPr sz="11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detail_0" id="173" name="Google Shape;173;p35"/>
          <p:cNvSpPr txBox="1"/>
          <p:nvPr/>
        </p:nvSpPr>
        <p:spPr>
          <a:xfrm>
            <a:off x="232425" y="2297250"/>
            <a:ext cx="2466000" cy="24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Evaluating your organization's current AI integration level is essential for understanding its readiness. This involves identifying areas for improvement and investment.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1" id="174" name="Google Shape;174;p35"/>
          <p:cNvSpPr txBox="1"/>
          <p:nvPr/>
        </p:nvSpPr>
        <p:spPr>
          <a:xfrm>
            <a:off x="2893165" y="2297250"/>
            <a:ext cx="2466000" cy="24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An interactive self-assessment exercise allows attendees to evaluate their organization's AI readiness, highlighting strengths and areas needing attention.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2" id="175" name="Google Shape;175;p35"/>
          <p:cNvSpPr txBox="1"/>
          <p:nvPr/>
        </p:nvSpPr>
        <p:spPr>
          <a:xfrm>
            <a:off x="5553904" y="2297250"/>
            <a:ext cx="2466000" cy="24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Recognize the differences in AI adoption rates between developed and emerging economies, as well as industry-specific variations.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title" id="176" name="Google Shape;176;p35"/>
          <p:cNvSpPr txBox="1"/>
          <p:nvPr>
            <p:ph type="title"/>
          </p:nvPr>
        </p:nvSpPr>
        <p:spPr>
          <a:xfrm>
            <a:off x="232400" y="521275"/>
            <a:ext cx="8679000" cy="572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00"/>
              <a:t>Assessing AI Readiness</a:t>
            </a:r>
            <a:endParaRPr sz="3000"/>
          </a:p>
        </p:txBody>
      </p:sp>
      <p:sp>
        <p:nvSpPr>
          <p:cNvPr descr="chapter" id="177" name="Google Shape;177;p35"/>
          <p:cNvSpPr txBox="1"/>
          <p:nvPr/>
        </p:nvSpPr>
        <p:spPr>
          <a:xfrm>
            <a:off x="232400" y="155925"/>
            <a:ext cx="423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AI Readiness</a:t>
            </a:r>
            <a:endParaRPr sz="1000">
              <a:solidFill>
                <a:schemeClr val="accent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178" name="Google Shape;178;p35"/>
          <p:cNvSpPr/>
          <p:nvPr/>
        </p:nvSpPr>
        <p:spPr>
          <a:xfrm rot="416881">
            <a:off x="250637" y="1997818"/>
            <a:ext cx="252958" cy="224461"/>
          </a:xfrm>
          <a:prstGeom prst="star8">
            <a:avLst>
              <a:gd fmla="val 173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9" name="Google Shape;179;p35"/>
          <p:cNvSpPr/>
          <p:nvPr/>
        </p:nvSpPr>
        <p:spPr>
          <a:xfrm rot="416881">
            <a:off x="2911374" y="1997818"/>
            <a:ext cx="252958" cy="224461"/>
          </a:xfrm>
          <a:prstGeom prst="star8">
            <a:avLst>
              <a:gd fmla="val 173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80" name="Google Shape;180;p35"/>
          <p:cNvSpPr/>
          <p:nvPr/>
        </p:nvSpPr>
        <p:spPr>
          <a:xfrm rot="416881">
            <a:off x="5572110" y="1997818"/>
            <a:ext cx="252958" cy="224461"/>
          </a:xfrm>
          <a:prstGeom prst="star8">
            <a:avLst>
              <a:gd fmla="val 173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eader_0" id="185" name="Google Shape;185;p36"/>
          <p:cNvSpPr txBox="1"/>
          <p:nvPr/>
        </p:nvSpPr>
        <p:spPr>
          <a:xfrm>
            <a:off x="232275" y="1473100"/>
            <a:ext cx="204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Identifying Critical AI Skills</a:t>
            </a:r>
            <a:endParaRPr sz="1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1" id="186" name="Google Shape;186;p36"/>
          <p:cNvSpPr txBox="1"/>
          <p:nvPr/>
        </p:nvSpPr>
        <p:spPr>
          <a:xfrm>
            <a:off x="2442420" y="1473100"/>
            <a:ext cx="204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AI Skills and Workforce Readiness Framework</a:t>
            </a:r>
            <a:endParaRPr sz="11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2" id="187" name="Google Shape;187;p36"/>
          <p:cNvSpPr txBox="1"/>
          <p:nvPr/>
        </p:nvSpPr>
        <p:spPr>
          <a:xfrm>
            <a:off x="4652565" y="1473100"/>
            <a:ext cx="204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Designing Effective Upskilling Programs</a:t>
            </a:r>
            <a:endParaRPr sz="11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3" id="188" name="Google Shape;188;p36"/>
          <p:cNvSpPr txBox="1"/>
          <p:nvPr/>
        </p:nvSpPr>
        <p:spPr>
          <a:xfrm>
            <a:off x="6862728" y="1473100"/>
            <a:ext cx="2048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Fostering a Culture of Continuous Learning</a:t>
            </a:r>
            <a:endParaRPr sz="11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detail_0" id="189" name="Google Shape;189;p36"/>
          <p:cNvSpPr txBox="1"/>
          <p:nvPr/>
        </p:nvSpPr>
        <p:spPr>
          <a:xfrm>
            <a:off x="232400" y="2045800"/>
            <a:ext cx="20484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Technical skills include data analysis, programming, and AI system management. Soft skills like adaptability, critical thinking, and creativity are also essential. Statistic: 81% of the US workforce in 2022 was employed in occupations requiring social-emotional skills and problem-solving.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1" id="190" name="Google Shape;190;p36"/>
          <p:cNvSpPr txBox="1"/>
          <p:nvPr/>
        </p:nvSpPr>
        <p:spPr>
          <a:xfrm>
            <a:off x="2442553" y="2045800"/>
            <a:ext cx="20484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Assess current skill levels, identify skill gaps, and prioritize areas for skill development to prepare the workforce for AI integration.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2" id="191" name="Google Shape;191;p36"/>
          <p:cNvSpPr txBox="1"/>
          <p:nvPr/>
        </p:nvSpPr>
        <p:spPr>
          <a:xfrm>
            <a:off x="4652705" y="2045800"/>
            <a:ext cx="20484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Tailor learning initiatives to various roles and skill levels while balancing AI-specific and adaptable skill development. Example: IBM's 'AI Skills Academy' program.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3" id="192" name="Google Shape;192;p36"/>
          <p:cNvSpPr txBox="1"/>
          <p:nvPr/>
        </p:nvSpPr>
        <p:spPr>
          <a:xfrm>
            <a:off x="6862875" y="2045800"/>
            <a:ext cx="20484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Encourage curiosity and experimentation with AI, implement mentorship and knowledge-sharing programs, and create safe spaces for learning and failure.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title" id="193" name="Google Shape;193;p36"/>
          <p:cNvSpPr txBox="1"/>
          <p:nvPr>
            <p:ph type="title"/>
          </p:nvPr>
        </p:nvSpPr>
        <p:spPr>
          <a:xfrm>
            <a:off x="232400" y="521275"/>
            <a:ext cx="8679000" cy="572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00"/>
              <a:t>Developing an AI-Ready Workforce</a:t>
            </a:r>
            <a:endParaRPr sz="3000"/>
          </a:p>
        </p:txBody>
      </p:sp>
      <p:sp>
        <p:nvSpPr>
          <p:cNvPr descr="chapter" id="194" name="Google Shape;194;p36"/>
          <p:cNvSpPr txBox="1"/>
          <p:nvPr/>
        </p:nvSpPr>
        <p:spPr>
          <a:xfrm>
            <a:off x="232400" y="155925"/>
            <a:ext cx="423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Workforce Development</a:t>
            </a:r>
            <a:endParaRPr sz="1000">
              <a:solidFill>
                <a:schemeClr val="accent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eader_0" id="199" name="Google Shape;199;p37"/>
          <p:cNvSpPr txBox="1"/>
          <p:nvPr/>
        </p:nvSpPr>
        <p:spPr>
          <a:xfrm>
            <a:off x="232275" y="1473100"/>
            <a:ext cx="250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Understanding Human-AI Synergy</a:t>
            </a:r>
            <a:endParaRPr sz="1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1" id="200" name="Google Shape;200;p37"/>
          <p:cNvSpPr txBox="1"/>
          <p:nvPr/>
        </p:nvSpPr>
        <p:spPr>
          <a:xfrm>
            <a:off x="2931620" y="1473100"/>
            <a:ext cx="2501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Redesigning Workflows and Processes</a:t>
            </a:r>
            <a:endParaRPr sz="11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3" id="201" name="Google Shape;201;p37"/>
          <p:cNvSpPr txBox="1"/>
          <p:nvPr/>
        </p:nvSpPr>
        <p:spPr>
          <a:xfrm>
            <a:off x="5630825" y="1473100"/>
            <a:ext cx="2501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1425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Managing Change and Addressing Concerns</a:t>
            </a:r>
            <a:endParaRPr sz="11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detail_0" id="202" name="Google Shape;202;p37"/>
          <p:cNvSpPr txBox="1"/>
          <p:nvPr/>
        </p:nvSpPr>
        <p:spPr>
          <a:xfrm>
            <a:off x="232428" y="2045800"/>
            <a:ext cx="25017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Leveraging complementary strengths of humans and AI enhances overall productivity and decision-making.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1" id="203" name="Google Shape;203;p37"/>
          <p:cNvSpPr txBox="1"/>
          <p:nvPr/>
        </p:nvSpPr>
        <p:spPr>
          <a:xfrm>
            <a:off x="2931775" y="2045800"/>
            <a:ext cx="23934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Identify tasks suitable for AI automation and develop strategies for augmenting human capabilities with AI while balancing automation and human roles.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3" id="204" name="Google Shape;204;p37"/>
          <p:cNvSpPr txBox="1"/>
          <p:nvPr/>
        </p:nvSpPr>
        <p:spPr>
          <a:xfrm>
            <a:off x="5631005" y="2045800"/>
            <a:ext cx="25014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Communicate AI benefits clearly, address job displacement fears, and emphasize human-AI organizational design.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title" id="205" name="Google Shape;205;p37"/>
          <p:cNvSpPr txBox="1"/>
          <p:nvPr>
            <p:ph type="title"/>
          </p:nvPr>
        </p:nvSpPr>
        <p:spPr>
          <a:xfrm>
            <a:off x="232400" y="521275"/>
            <a:ext cx="8679000" cy="572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00"/>
              <a:t>Optimizing Human-AI Collaboration</a:t>
            </a:r>
            <a:endParaRPr sz="3000"/>
          </a:p>
        </p:txBody>
      </p:sp>
      <p:sp>
        <p:nvSpPr>
          <p:cNvPr descr="chapter" id="206" name="Google Shape;206;p37"/>
          <p:cNvSpPr txBox="1"/>
          <p:nvPr/>
        </p:nvSpPr>
        <p:spPr>
          <a:xfrm>
            <a:off x="232400" y="155925"/>
            <a:ext cx="423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Collaboration</a:t>
            </a:r>
            <a:endParaRPr sz="1000">
              <a:solidFill>
                <a:schemeClr val="accent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eader_0" id="211" name="Google Shape;211;p38"/>
          <p:cNvSpPr txBox="1"/>
          <p:nvPr>
            <p:ph idx="4294967295" type="subTitle"/>
          </p:nvPr>
        </p:nvSpPr>
        <p:spPr>
          <a:xfrm>
            <a:off x="232425" y="1241402"/>
            <a:ext cx="2769300" cy="1186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Rethinking Performance Management</a:t>
            </a:r>
            <a:endParaRPr sz="18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detail_0" id="212" name="Google Shape;212;p38"/>
          <p:cNvSpPr txBox="1"/>
          <p:nvPr>
            <p:ph idx="1" type="body"/>
          </p:nvPr>
        </p:nvSpPr>
        <p:spPr>
          <a:xfrm>
            <a:off x="3200076" y="1241325"/>
            <a:ext cx="5715900" cy="1186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200">
                <a:solidFill>
                  <a:schemeClr val="lt1"/>
                </a:solidFill>
              </a:rPr>
              <a:t>Setting goals and KPIs in an AI environment requires evaluating human performance alongside AI productivity, ensuring that both contribute to organizational success.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descr="header_1" id="213" name="Google Shape;213;p38"/>
          <p:cNvSpPr txBox="1"/>
          <p:nvPr>
            <p:ph idx="4294967295" type="subTitle"/>
          </p:nvPr>
        </p:nvSpPr>
        <p:spPr>
          <a:xfrm>
            <a:off x="232400" y="2427805"/>
            <a:ext cx="2769300" cy="1186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AI-Informed Compensation Strategies</a:t>
            </a:r>
            <a:endParaRPr sz="18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detail_1" id="214" name="Google Shape;214;p38"/>
          <p:cNvSpPr txBox="1"/>
          <p:nvPr>
            <p:ph idx="1" type="body"/>
          </p:nvPr>
        </p:nvSpPr>
        <p:spPr>
          <a:xfrm>
            <a:off x="3200050" y="2427729"/>
            <a:ext cx="5715900" cy="1186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200">
                <a:solidFill>
                  <a:schemeClr val="lt1"/>
                </a:solidFill>
              </a:rPr>
              <a:t>Aligning remuneration with evolving skill values and incentivizing continuous learning are crucial. Implementing technology-informed strategies will enhance talent retention.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descr="header_2" id="215" name="Google Shape;215;p38"/>
          <p:cNvSpPr txBox="1"/>
          <p:nvPr>
            <p:ph idx="4294967295" type="subTitle"/>
          </p:nvPr>
        </p:nvSpPr>
        <p:spPr>
          <a:xfrm>
            <a:off x="232400" y="3614273"/>
            <a:ext cx="2769300" cy="1186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8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Talent Acquisition and Retention</a:t>
            </a:r>
            <a:endParaRPr sz="18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detail_2" id="216" name="Google Shape;216;p38"/>
          <p:cNvSpPr txBox="1"/>
          <p:nvPr>
            <p:ph idx="1" type="body"/>
          </p:nvPr>
        </p:nvSpPr>
        <p:spPr>
          <a:xfrm>
            <a:off x="3200050" y="3614198"/>
            <a:ext cx="5715900" cy="11862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200">
                <a:solidFill>
                  <a:schemeClr val="lt1"/>
                </a:solidFill>
              </a:rPr>
              <a:t>Attracting AI-savvy talent involves balancing technical expertise with adaptability, creating pathways for continuous development to meet the demands of the AI era.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descr="title" id="217" name="Google Shape;217;p38"/>
          <p:cNvSpPr txBox="1"/>
          <p:nvPr>
            <p:ph type="title"/>
          </p:nvPr>
        </p:nvSpPr>
        <p:spPr>
          <a:xfrm>
            <a:off x="232500" y="521275"/>
            <a:ext cx="8683500" cy="572700"/>
          </a:xfrm>
          <a:prstGeom prst="rect">
            <a:avLst/>
          </a:prstGeom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00"/>
              <a:t>Strategic Talent Management in the AI Era</a:t>
            </a:r>
            <a:endParaRPr sz="2500"/>
          </a:p>
        </p:txBody>
      </p:sp>
      <p:sp>
        <p:nvSpPr>
          <p:cNvPr descr="chapter" id="218" name="Google Shape;218;p38"/>
          <p:cNvSpPr txBox="1"/>
          <p:nvPr/>
        </p:nvSpPr>
        <p:spPr>
          <a:xfrm>
            <a:off x="232400" y="155925"/>
            <a:ext cx="423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Talent Management</a:t>
            </a:r>
            <a:endParaRPr sz="1000">
              <a:solidFill>
                <a:schemeClr val="accent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39"/>
          <p:cNvCxnSpPr/>
          <p:nvPr/>
        </p:nvCxnSpPr>
        <p:spPr>
          <a:xfrm>
            <a:off x="224250" y="1485700"/>
            <a:ext cx="86955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descr="header_0" id="224" name="Google Shape;224;p39"/>
          <p:cNvSpPr txBox="1"/>
          <p:nvPr/>
        </p:nvSpPr>
        <p:spPr>
          <a:xfrm>
            <a:off x="677934" y="1553525"/>
            <a:ext cx="2389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Talent Strategy Blueprint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1" id="225" name="Google Shape;225;p39"/>
          <p:cNvSpPr txBox="1"/>
          <p:nvPr/>
        </p:nvSpPr>
        <p:spPr>
          <a:xfrm>
            <a:off x="3255878" y="1553525"/>
            <a:ext cx="2389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Implementing the Blueprint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header_2" id="226" name="Google Shape;226;p39"/>
          <p:cNvSpPr txBox="1"/>
          <p:nvPr/>
        </p:nvSpPr>
        <p:spPr>
          <a:xfrm>
            <a:off x="5833822" y="1553525"/>
            <a:ext cx="23892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Measuring Success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descr="detail_0" id="227" name="Google Shape;227;p39"/>
          <p:cNvSpPr txBox="1"/>
          <p:nvPr/>
        </p:nvSpPr>
        <p:spPr>
          <a:xfrm>
            <a:off x="674375" y="2188075"/>
            <a:ext cx="23892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9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Conduct a talent landscape analysis to understand workforce needs. Align AI initiatives with organizational goals and develop a roadmap for transformation.</a:t>
            </a:r>
            <a:endParaRPr sz="9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1" id="228" name="Google Shape;228;p39"/>
          <p:cNvSpPr txBox="1"/>
          <p:nvPr/>
        </p:nvSpPr>
        <p:spPr>
          <a:xfrm>
            <a:off x="3252315" y="2188075"/>
            <a:ext cx="23892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Launch AI initiatives reflecting the strategy. Train employees on new skills and monitor progress to adapt strategies based on feedback.</a:t>
            </a:r>
            <a:endParaRPr sz="10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tail_2" id="229" name="Google Shape;229;p39"/>
          <p:cNvSpPr txBox="1"/>
          <p:nvPr/>
        </p:nvSpPr>
        <p:spPr>
          <a:xfrm>
            <a:off x="5830255" y="2188075"/>
            <a:ext cx="23892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9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Establish KPIs for AI initiatives to assess impact. Conduct regular reviews to evaluate effectiveness and adjust strategies based on insights.</a:t>
            </a:r>
            <a:endParaRPr sz="9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liverable_0" id="230" name="Google Shape;230;p39"/>
          <p:cNvSpPr txBox="1"/>
          <p:nvPr/>
        </p:nvSpPr>
        <p:spPr>
          <a:xfrm>
            <a:off x="674375" y="3448650"/>
            <a:ext cx="23892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rPr>
              <a:t>Talent landscape analysis report</a:t>
            </a:r>
            <a:endParaRPr sz="100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rPr>
              <a:t>Alignment document for AI initiatives</a:t>
            </a:r>
            <a:endParaRPr sz="100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rPr>
              <a:t>Roadmap for workforce transformation</a:t>
            </a:r>
            <a:endParaRPr sz="100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liverable_1" id="231" name="Google Shape;231;p39"/>
          <p:cNvSpPr txBox="1"/>
          <p:nvPr/>
        </p:nvSpPr>
        <p:spPr>
          <a:xfrm>
            <a:off x="3252319" y="3448650"/>
            <a:ext cx="23892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rPr>
              <a:t>Launch plan for AI initiatives</a:t>
            </a:r>
            <a:endParaRPr sz="100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rPr>
              <a:t>Training materials and schedules</a:t>
            </a:r>
            <a:endParaRPr sz="100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rPr>
              <a:t>Progress monitoring framework</a:t>
            </a:r>
            <a:endParaRPr sz="100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deliverable_2" id="232" name="Google Shape;232;p39"/>
          <p:cNvSpPr txBox="1"/>
          <p:nvPr/>
        </p:nvSpPr>
        <p:spPr>
          <a:xfrm>
            <a:off x="5830263" y="3448650"/>
            <a:ext cx="23892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rPr>
              <a:t>KPI framework for AI initiatives</a:t>
            </a:r>
            <a:endParaRPr sz="100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rPr>
              <a:t>Review and evaluation reports</a:t>
            </a:r>
            <a:endParaRPr sz="100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2"/>
                </a:solidFill>
                <a:latin typeface="Manrope"/>
                <a:ea typeface="Manrope"/>
                <a:cs typeface="Manrope"/>
                <a:sym typeface="Manrope"/>
              </a:rPr>
              <a:t>Iteration plan for strategy adjustments</a:t>
            </a:r>
            <a:endParaRPr sz="1000">
              <a:solidFill>
                <a:schemeClr val="lt2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descr="title" id="233" name="Google Shape;233;p39"/>
          <p:cNvSpPr txBox="1"/>
          <p:nvPr>
            <p:ph type="title"/>
          </p:nvPr>
        </p:nvSpPr>
        <p:spPr>
          <a:xfrm>
            <a:off x="232400" y="521275"/>
            <a:ext cx="8679000" cy="572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700"/>
              <a:t>Building a Future-Proof Talent Strategy</a:t>
            </a:r>
            <a:endParaRPr sz="2700"/>
          </a:p>
        </p:txBody>
      </p:sp>
      <p:sp>
        <p:nvSpPr>
          <p:cNvPr descr="chapter" id="234" name="Google Shape;234;p39"/>
          <p:cNvSpPr txBox="1"/>
          <p:nvPr/>
        </p:nvSpPr>
        <p:spPr>
          <a:xfrm>
            <a:off x="232400" y="155925"/>
            <a:ext cx="423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Strategy</a:t>
            </a:r>
            <a:endParaRPr sz="1000">
              <a:solidFill>
                <a:schemeClr val="accent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235" name="Google Shape;235;p39"/>
          <p:cNvSpPr/>
          <p:nvPr/>
        </p:nvSpPr>
        <p:spPr>
          <a:xfrm rot="1148416">
            <a:off x="2391460" y="1379582"/>
            <a:ext cx="200377" cy="212241"/>
          </a:xfrm>
          <a:prstGeom prst="star8">
            <a:avLst>
              <a:gd fmla="val 1737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itle" id="240" name="Google Shape;240;p40"/>
          <p:cNvSpPr txBox="1"/>
          <p:nvPr>
            <p:ph type="title"/>
          </p:nvPr>
        </p:nvSpPr>
        <p:spPr>
          <a:xfrm>
            <a:off x="232400" y="521275"/>
            <a:ext cx="8686500" cy="572700"/>
          </a:xfrm>
          <a:prstGeom prst="rect">
            <a:avLst/>
          </a:prstGeom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00"/>
              <a:t>Conclusion and Next Steps</a:t>
            </a:r>
            <a:endParaRPr sz="3000"/>
          </a:p>
        </p:txBody>
      </p:sp>
      <p:sp>
        <p:nvSpPr>
          <p:cNvPr descr="detail_0" id="241" name="Google Shape;241;p40"/>
          <p:cNvSpPr txBox="1"/>
          <p:nvPr>
            <p:ph idx="1" type="body"/>
          </p:nvPr>
        </p:nvSpPr>
        <p:spPr>
          <a:xfrm>
            <a:off x="232413" y="1733260"/>
            <a:ext cx="3898500" cy="1248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200">
                <a:solidFill>
                  <a:schemeClr val="lt1"/>
                </a:solidFill>
              </a:rPr>
              <a:t>AI is reshaping the workplace, requiring proactive preparation. Assessing AI readiness is crucial for integration. Developing an AI-ready workforce involves technical &amp; soft skills. Optimizing human-AI collaboration is key to success.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descr="header_0" id="242" name="Google Shape;242;p40"/>
          <p:cNvSpPr txBox="1"/>
          <p:nvPr>
            <p:ph idx="4294967295" type="subTitle"/>
          </p:nvPr>
        </p:nvSpPr>
        <p:spPr>
          <a:xfrm>
            <a:off x="232400" y="1306595"/>
            <a:ext cx="3898500" cy="4266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-GB" sz="1200">
                <a:solidFill>
                  <a:schemeClr val="lt1"/>
                </a:solidFill>
              </a:rPr>
              <a:t>Key Takeaways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descr="detail_1" id="243" name="Google Shape;243;p40"/>
          <p:cNvSpPr txBox="1"/>
          <p:nvPr>
            <p:ph idx="1" type="body"/>
          </p:nvPr>
        </p:nvSpPr>
        <p:spPr>
          <a:xfrm>
            <a:off x="5020544" y="1733260"/>
            <a:ext cx="3898500" cy="1248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200">
                <a:solidFill>
                  <a:schemeClr val="lt1"/>
                </a:solidFill>
              </a:rPr>
              <a:t>1. Conduct an AI-Integrated Capabilities Assessment. 2. Develop &amp; implement tailored upskilling programs. 3. Create a Future-Focused Talent Strategy Blueprint. 4. Establish metrics to measure AI readiness.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descr="header_1" id="244" name="Google Shape;244;p40"/>
          <p:cNvSpPr txBox="1"/>
          <p:nvPr>
            <p:ph idx="4294967295" type="subTitle"/>
          </p:nvPr>
        </p:nvSpPr>
        <p:spPr>
          <a:xfrm>
            <a:off x="5020538" y="1306595"/>
            <a:ext cx="3898500" cy="4266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-GB" sz="1200">
                <a:solidFill>
                  <a:schemeClr val="lt1"/>
                </a:solidFill>
              </a:rPr>
              <a:t>Action Items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descr="detail_2" id="245" name="Google Shape;245;p40"/>
          <p:cNvSpPr txBox="1"/>
          <p:nvPr>
            <p:ph idx="1" type="body"/>
          </p:nvPr>
        </p:nvSpPr>
        <p:spPr>
          <a:xfrm>
            <a:off x="232413" y="3407475"/>
            <a:ext cx="3898500" cy="1248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200">
                <a:solidFill>
                  <a:schemeClr val="lt1"/>
                </a:solidFill>
              </a:rPr>
              <a:t>AI integration is an ongoing journey, not a destination. Continuous learning &amp; adaptation are essential for success in the AI era.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descr="header_2" id="246" name="Google Shape;246;p40"/>
          <p:cNvSpPr txBox="1"/>
          <p:nvPr>
            <p:ph idx="4294967295" type="subTitle"/>
          </p:nvPr>
        </p:nvSpPr>
        <p:spPr>
          <a:xfrm>
            <a:off x="232400" y="2981019"/>
            <a:ext cx="3898500" cy="4266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-GB" sz="1200">
                <a:solidFill>
                  <a:schemeClr val="lt1"/>
                </a:solidFill>
              </a:rPr>
              <a:t>Final Thoughts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descr="detail_3" id="247" name="Google Shape;247;p40"/>
          <p:cNvSpPr txBox="1"/>
          <p:nvPr>
            <p:ph idx="1" type="body"/>
          </p:nvPr>
        </p:nvSpPr>
        <p:spPr>
          <a:xfrm>
            <a:off x="5020545" y="3407475"/>
            <a:ext cx="3898500" cy="12480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200">
                <a:solidFill>
                  <a:schemeClr val="lt1"/>
                </a:solidFill>
              </a:rPr>
              <a:t>Open floor for questions and discussion.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descr="header_3" id="248" name="Google Shape;248;p40"/>
          <p:cNvSpPr txBox="1"/>
          <p:nvPr>
            <p:ph idx="4294967295" type="subTitle"/>
          </p:nvPr>
        </p:nvSpPr>
        <p:spPr>
          <a:xfrm>
            <a:off x="5020537" y="2981019"/>
            <a:ext cx="3898500" cy="426600"/>
          </a:xfrm>
          <a:prstGeom prst="rect">
            <a:avLst/>
          </a:prstGeom>
        </p:spPr>
        <p:txBody>
          <a:bodyPr anchorCtr="0" anchor="ctr" bIns="0" lIns="0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lang="en-GB" sz="1200">
                <a:solidFill>
                  <a:schemeClr val="lt1"/>
                </a:solidFill>
              </a:rPr>
              <a:t>Q&amp;A Session</a:t>
            </a:r>
            <a:endParaRPr b="1" sz="1200">
              <a:solidFill>
                <a:schemeClr val="lt1"/>
              </a:solidFill>
            </a:endParaRPr>
          </a:p>
        </p:txBody>
      </p:sp>
      <p:sp>
        <p:nvSpPr>
          <p:cNvPr descr="chapter" id="249" name="Google Shape;249;p40"/>
          <p:cNvSpPr txBox="1"/>
          <p:nvPr/>
        </p:nvSpPr>
        <p:spPr>
          <a:xfrm>
            <a:off x="232400" y="155925"/>
            <a:ext cx="42300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accen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Conclusion</a:t>
            </a:r>
            <a:endParaRPr sz="1000">
              <a:solidFill>
                <a:schemeClr val="accent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digo">
  <a:themeElements>
    <a:clrScheme name="Custom">
      <a:dk1>
        <a:srgbClr val="F6F4EE"/>
      </a:dk1>
      <a:lt1>
        <a:srgbClr val="3D3C3C"/>
      </a:lt1>
      <a:dk2>
        <a:srgbClr val="3D3C3C"/>
      </a:dk2>
      <a:lt2>
        <a:srgbClr val="959494"/>
      </a:lt2>
      <a:accent1>
        <a:srgbClr val="0C6DD5"/>
      </a:accent1>
      <a:accent2>
        <a:srgbClr val="5180B5"/>
      </a:accent2>
      <a:accent3>
        <a:srgbClr val="81B0E1"/>
      </a:accent3>
      <a:accent4>
        <a:srgbClr val="406E8E"/>
      </a:accent4>
      <a:accent5>
        <a:srgbClr val="7DA4B3"/>
      </a:accent5>
      <a:accent6>
        <a:srgbClr val="F4F5F6"/>
      </a:accent6>
      <a:hlink>
        <a:srgbClr val="453B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